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92" r:id="rId4"/>
    <p:sldId id="288" r:id="rId5"/>
    <p:sldId id="259" r:id="rId6"/>
    <p:sldId id="289" r:id="rId7"/>
    <p:sldId id="290" r:id="rId8"/>
    <p:sldId id="293" r:id="rId9"/>
    <p:sldId id="291" r:id="rId10"/>
    <p:sldId id="294" r:id="rId11"/>
    <p:sldId id="295" r:id="rId12"/>
    <p:sldId id="296" r:id="rId13"/>
    <p:sldId id="260" r:id="rId14"/>
    <p:sldId id="279" r:id="rId15"/>
    <p:sldId id="286" r:id="rId16"/>
    <p:sldId id="261" r:id="rId17"/>
    <p:sldId id="298" r:id="rId18"/>
    <p:sldId id="297" r:id="rId19"/>
    <p:sldId id="26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94"/>
  </p:normalViewPr>
  <p:slideViewPr>
    <p:cSldViewPr snapToGrid="0" showGuides="1">
      <p:cViewPr varScale="1">
        <p:scale>
          <a:sx n="81" d="100"/>
          <a:sy n="81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5C527-92E7-40F1-9B20-11E2BA4348BA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59AE8-8F70-4C93-9FF1-55A11F9C36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38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714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931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590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317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522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447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206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865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795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650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108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91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277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188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6834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501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3109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582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959AE8-8F70-4C93-9FF1-55A11F9C363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216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"/>
            <a:ext cx="12194166" cy="685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39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altLang="zh-CN" dirty="0" smtClean="0"/>
              <a:t>www.freepptbackgrounds.net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96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78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CN" dirty="0" smtClean="0"/>
              <a:t>www.freepptbackgrounds.net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12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986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538767" y="371650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altLang="zh-CN" dirty="0" smtClean="0"/>
              <a:t>www.freepptbackgrounds.net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altLang="zh-CN" dirty="0" smtClean="0"/>
              <a:t>www.freepptbackgrounds.net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62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468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71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altLang="zh-CN" dirty="0" smtClean="0"/>
              <a:t>www.freepptbackgrounds.net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74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altLang="zh-CN" dirty="0" smtClean="0"/>
              <a:t>www.freepptbackgrounds.net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74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775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38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"/>
            <a:ext cx="12194166" cy="6856783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altLang="zh-CN" dirty="0" smtClean="0"/>
              <a:t>Freepptbackgrounds.net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 smtClean="0"/>
              <a:t>Download free</a:t>
            </a:r>
            <a:endParaRPr lang="tr-TR" altLang="zh-CN" dirty="0" smtClean="0"/>
          </a:p>
          <a:p>
            <a:pPr lvl="1"/>
            <a:r>
              <a:rPr lang="en-US" altLang="zh-CN" dirty="0" err="1" smtClean="0"/>
              <a:t>Powerpoint</a:t>
            </a:r>
            <a:r>
              <a:rPr lang="en-US" altLang="zh-CN" dirty="0" smtClean="0"/>
              <a:t> Template</a:t>
            </a:r>
            <a:endParaRPr lang="tr-TR" altLang="zh-CN" dirty="0" smtClean="0"/>
          </a:p>
          <a:p>
            <a:pPr lvl="2"/>
            <a:r>
              <a:rPr lang="en-US" altLang="zh-CN" dirty="0" smtClean="0"/>
              <a:t>and </a:t>
            </a:r>
            <a:endParaRPr lang="tr-TR" altLang="zh-CN" dirty="0" smtClean="0"/>
          </a:p>
          <a:p>
            <a:pPr lvl="3"/>
            <a:r>
              <a:rPr lang="en-US" altLang="zh-CN" dirty="0" smtClean="0"/>
              <a:t>Google slides</a:t>
            </a:r>
            <a:endParaRPr lang="tr-TR" altLang="zh-CN" dirty="0" smtClean="0"/>
          </a:p>
          <a:p>
            <a:pPr lvl="4"/>
            <a:r>
              <a:rPr lang="en-US" altLang="zh-CN" dirty="0" smtClean="0"/>
              <a:t>Presentation for you.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588FF-7A1E-4E60-B80A-BC0C7B036DB7}" type="datetimeFigureOut">
              <a:rPr lang="zh-CN" altLang="en-US" smtClean="0"/>
              <a:t>2021/4/5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62BDE-5D4A-4A7B-8AFC-DAA56C4BC7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2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529444" y="2067869"/>
            <a:ext cx="8946316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tr-TR" altLang="zh-CN" sz="4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Problem Identification &amp; Analysis</a:t>
            </a:r>
            <a:endParaRPr lang="zh-CN" altLang="en-US" sz="44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56361" y="3149167"/>
            <a:ext cx="7759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A Case Presentation </a:t>
            </a:r>
            <a:r>
              <a:rPr lang="en-US" altLang="zh-CN" sz="2800" dirty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for Generalist Practice </a:t>
            </a:r>
            <a:endParaRPr lang="zh-CN" altLang="en-US" sz="28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60762" y="5215349"/>
            <a:ext cx="4858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Author:</a:t>
            </a:r>
          </a:p>
          <a:p>
            <a:pPr algn="ctr"/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Unit:</a:t>
            </a:r>
          </a:p>
          <a:p>
            <a:pPr algn="ctr"/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Date: </a:t>
            </a:r>
            <a:endParaRPr lang="zh-CN" altLang="en-US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5384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586048" y="549696"/>
            <a:ext cx="807135" cy="789084"/>
            <a:chOff x="5191432" y="1185481"/>
            <a:chExt cx="807135" cy="78908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1432" y="1185481"/>
              <a:ext cx="807135" cy="789084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5308985" y="1256858"/>
              <a:ext cx="57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1</a:t>
              </a:r>
              <a:endParaRPr lang="zh-CN" altLang="en-US" sz="36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510736" y="591534"/>
            <a:ext cx="463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zh-CN" sz="3600" dirty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Engagement</a:t>
            </a:r>
            <a:endParaRPr lang="zh-CN" altLang="en-US" sz="3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602182" y="1631039"/>
            <a:ext cx="807135" cy="789084"/>
            <a:chOff x="5191432" y="1185481"/>
            <a:chExt cx="807135" cy="789084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1432" y="1185481"/>
              <a:ext cx="807135" cy="789084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5308985" y="1256858"/>
              <a:ext cx="57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2</a:t>
              </a:r>
              <a:endParaRPr lang="zh-CN" altLang="en-US" sz="36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552435" y="1668468"/>
            <a:ext cx="463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zh-CN" sz="3600" dirty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Data Collection</a:t>
            </a:r>
            <a:endParaRPr lang="zh-CN" altLang="en-US" sz="3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586047" y="2675066"/>
            <a:ext cx="807135" cy="789084"/>
            <a:chOff x="5191432" y="1185481"/>
            <a:chExt cx="807135" cy="78908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1432" y="1185481"/>
              <a:ext cx="807135" cy="78908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5308985" y="1256858"/>
              <a:ext cx="57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3</a:t>
              </a:r>
              <a:endParaRPr lang="zh-CN" altLang="en-US" sz="36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552435" y="2674950"/>
            <a:ext cx="463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Assessment</a:t>
            </a:r>
            <a:endParaRPr lang="zh-CN" altLang="en-US" sz="3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648634" y="3719093"/>
            <a:ext cx="807135" cy="789084"/>
            <a:chOff x="5191432" y="1185481"/>
            <a:chExt cx="807135" cy="789084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1432" y="1185481"/>
              <a:ext cx="807135" cy="789084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>
              <a:off x="5308985" y="1256858"/>
              <a:ext cx="57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4</a:t>
              </a:r>
              <a:endParaRPr lang="zh-CN" altLang="en-US" sz="36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573322" y="3748797"/>
            <a:ext cx="463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Intervention </a:t>
            </a:r>
            <a:endParaRPr lang="zh-CN" altLang="en-US" sz="3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646476" y="4767263"/>
            <a:ext cx="807135" cy="789084"/>
            <a:chOff x="5191432" y="1185481"/>
            <a:chExt cx="807135" cy="789084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1432" y="1185481"/>
              <a:ext cx="807135" cy="789084"/>
            </a:xfrm>
            <a:prstGeom prst="rect">
              <a:avLst/>
            </a:prstGeom>
          </p:spPr>
        </p:pic>
        <p:sp>
          <p:nvSpPr>
            <p:cNvPr id="42" name="文本框 41"/>
            <p:cNvSpPr txBox="1"/>
            <p:nvPr/>
          </p:nvSpPr>
          <p:spPr>
            <a:xfrm>
              <a:off x="5308985" y="1256858"/>
              <a:ext cx="57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5</a:t>
              </a:r>
              <a:endParaRPr lang="zh-CN" altLang="en-US" sz="36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6552435" y="4790904"/>
            <a:ext cx="463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Evaluation</a:t>
            </a:r>
            <a:endParaRPr lang="zh-CN" altLang="en-US" sz="3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38" name="Rectangle 10"/>
          <p:cNvSpPr/>
          <p:nvPr/>
        </p:nvSpPr>
        <p:spPr bwMode="auto">
          <a:xfrm>
            <a:off x="2474446" y="2044667"/>
            <a:ext cx="2474392" cy="2452463"/>
          </a:xfrm>
          <a:prstGeom prst="rect">
            <a:avLst/>
          </a:prstGeom>
          <a:solidFill>
            <a:srgbClr val="1E305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229347" tIns="114673" rIns="114668" bIns="229347" numCol="1" rtlCol="0" anchor="b" anchorCtr="0" compatLnSpc="1">
            <a:prstTxWarp prst="textNoShape">
              <a:avLst/>
            </a:prstTxWarp>
          </a:bodyPr>
          <a:lstStyle/>
          <a:p>
            <a:pPr lvl="0" algn="ctr" defTabSz="85967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b="1" kern="0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j-lt"/>
                <a:cs typeface="+mn-ea"/>
                <a:sym typeface="+mn-lt"/>
              </a:rPr>
              <a:t>CONTENTS OF THE PRESENTATION </a:t>
            </a:r>
            <a:endParaRPr lang="en-US" altLang="zh-CN" b="1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+mn-ea"/>
              <a:sym typeface="+mn-lt"/>
            </a:endParaRPr>
          </a:p>
        </p:txBody>
      </p:sp>
      <p:pic>
        <p:nvPicPr>
          <p:cNvPr id="44" name="Picture 7" descr="\\MAGNUM\Projects\Microsoft\Cloud Power FY12\Design\Icons\PNGs\Metering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99662" y="1903004"/>
            <a:ext cx="1532716" cy="1543892"/>
          </a:xfrm>
          <a:prstGeom prst="rect">
            <a:avLst/>
          </a:prstGeom>
          <a:noFill/>
        </p:spPr>
      </p:pic>
      <p:grpSp>
        <p:nvGrpSpPr>
          <p:cNvPr id="45" name="组合 38"/>
          <p:cNvGrpSpPr/>
          <p:nvPr/>
        </p:nvGrpSpPr>
        <p:grpSpPr>
          <a:xfrm>
            <a:off x="5703601" y="5807147"/>
            <a:ext cx="807135" cy="789084"/>
            <a:chOff x="5191432" y="1185481"/>
            <a:chExt cx="807135" cy="789084"/>
          </a:xfrm>
        </p:grpSpPr>
        <p:pic>
          <p:nvPicPr>
            <p:cNvPr id="46" name="图片 4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1432" y="1185481"/>
              <a:ext cx="807135" cy="789084"/>
            </a:xfrm>
            <a:prstGeom prst="rect">
              <a:avLst/>
            </a:prstGeom>
          </p:spPr>
        </p:pic>
        <p:sp>
          <p:nvSpPr>
            <p:cNvPr id="47" name="文本框 41"/>
            <p:cNvSpPr txBox="1"/>
            <p:nvPr/>
          </p:nvSpPr>
          <p:spPr>
            <a:xfrm>
              <a:off x="5308985" y="1256858"/>
              <a:ext cx="5720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6</a:t>
              </a:r>
              <a:endParaRPr lang="zh-CN" altLang="en-US" sz="36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48" name="文本框 39"/>
          <p:cNvSpPr txBox="1"/>
          <p:nvPr/>
        </p:nvSpPr>
        <p:spPr>
          <a:xfrm>
            <a:off x="6552435" y="5770216"/>
            <a:ext cx="463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Termination</a:t>
            </a:r>
            <a:endParaRPr lang="zh-CN" altLang="en-US" sz="3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3307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30" grpId="0"/>
      <p:bldP spid="35" grpId="0"/>
      <p:bldP spid="40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897" y="2263015"/>
            <a:ext cx="1681316" cy="164371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67549" y="2530873"/>
            <a:ext cx="1406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zh-CN" sz="66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1</a:t>
            </a:r>
            <a:endParaRPr lang="zh-CN" altLang="en-US" sz="6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3562" y="2700150"/>
            <a:ext cx="6553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Engagement</a:t>
            </a:r>
            <a:endParaRPr lang="zh-CN" alt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6086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32118" y="447008"/>
            <a:ext cx="4038001" cy="1084908"/>
            <a:chOff x="1638405" y="1171403"/>
            <a:chExt cx="4877927" cy="2366304"/>
          </a:xfrm>
        </p:grpSpPr>
        <p:sp>
          <p:nvSpPr>
            <p:cNvPr id="2" name="Rectangle 2"/>
            <p:cNvSpPr/>
            <p:nvPr/>
          </p:nvSpPr>
          <p:spPr bwMode="auto">
            <a:xfrm>
              <a:off x="1638405" y="1171403"/>
              <a:ext cx="4877927" cy="2366304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86012" tIns="86016" rIns="86012" bIns="86016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859894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>
                    <a:lumMod val="50000"/>
                    <a:lumOff val="50000"/>
                  </a:srgbClr>
                </a:buClr>
                <a:buSzPct val="90000"/>
                <a:buFontTx/>
                <a:buNone/>
                <a:tabLst/>
                <a:defRPr/>
              </a:pPr>
              <a:endParaRPr kumimoji="0" lang="en-US" sz="1756" b="0" i="0" u="none" strike="noStrike" kern="0" cap="none" spc="-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714048" y="1512891"/>
              <a:ext cx="4726640" cy="821555"/>
              <a:chOff x="1713620" y="1447723"/>
              <a:chExt cx="4726640" cy="821555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713620" y="1447723"/>
                <a:ext cx="42295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  <a:latin typeface="+mj-lt"/>
                    <a:cs typeface="+mn-ea"/>
                    <a:sym typeface="+mn-lt"/>
                  </a:rPr>
                  <a:t>1</a:t>
                </a:r>
                <a:r>
                  <a:rPr lang="en-US" altLang="zh-CN" sz="2800" b="1" dirty="0" smtClean="0">
                    <a:solidFill>
                      <a:schemeClr val="bg1"/>
                    </a:solidFill>
                    <a:latin typeface="+mj-lt"/>
                    <a:cs typeface="+mn-ea"/>
                    <a:sym typeface="+mn-lt"/>
                  </a:rPr>
                  <a:t>. ENGAGEMENT </a:t>
                </a:r>
                <a:endParaRPr lang="zh-CN" altLang="en-US" sz="2800" b="1" dirty="0">
                  <a:solidFill>
                    <a:schemeClr val="bg1"/>
                  </a:solidFill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1713620" y="1961501"/>
                <a:ext cx="472664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+mj-lt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" name="矩形 77"/>
          <p:cNvSpPr/>
          <p:nvPr/>
        </p:nvSpPr>
        <p:spPr>
          <a:xfrm>
            <a:off x="2910352" y="2065612"/>
            <a:ext cx="928164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A 31-year old </a:t>
            </a:r>
            <a:r>
              <a:rPr lang="en-US" sz="1300" dirty="0"/>
              <a:t>African American woman </a:t>
            </a:r>
            <a:r>
              <a:rPr lang="en-US" sz="1300" dirty="0" smtClean="0"/>
              <a:t>is reported </a:t>
            </a:r>
            <a:r>
              <a:rPr lang="en-US" sz="1300" dirty="0"/>
              <a:t>to be drug abusing and negligent to her </a:t>
            </a:r>
            <a:r>
              <a:rPr lang="en-US" sz="1300" dirty="0" smtClean="0"/>
              <a:t>child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She has </a:t>
            </a:r>
            <a:r>
              <a:rPr lang="en-US" sz="1300" dirty="0"/>
              <a:t>recently separated from her husband of ten </a:t>
            </a:r>
            <a:r>
              <a:rPr lang="en-US" sz="1300" dirty="0" smtClean="0"/>
              <a:t>years, with whom they have a ten </a:t>
            </a:r>
            <a:r>
              <a:rPr lang="en-US" sz="1300" dirty="0"/>
              <a:t>year old </a:t>
            </a:r>
            <a:r>
              <a:rPr lang="en-US" sz="1300" dirty="0" smtClean="0"/>
              <a:t>boy</a:t>
            </a:r>
            <a:r>
              <a:rPr lang="en-US" sz="1300" dirty="0"/>
              <a:t>. </a:t>
            </a:r>
            <a:endParaRPr lang="en-US" sz="1300" dirty="0" smtClean="0"/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The </a:t>
            </a:r>
            <a:r>
              <a:rPr lang="en-US" sz="1300" dirty="0"/>
              <a:t>separation </a:t>
            </a:r>
            <a:r>
              <a:rPr lang="en-US" sz="1300" dirty="0" smtClean="0"/>
              <a:t>from </a:t>
            </a:r>
            <a:r>
              <a:rPr lang="en-US" sz="1300" dirty="0"/>
              <a:t>her husband came after she reportedly underwent a </a:t>
            </a:r>
            <a:r>
              <a:rPr lang="en-US" sz="1300" dirty="0" smtClean="0"/>
              <a:t>miscarriage,  </a:t>
            </a:r>
            <a:r>
              <a:rPr lang="en-US" sz="1300" dirty="0"/>
              <a:t>partly blamed </a:t>
            </a:r>
            <a:r>
              <a:rPr lang="en-US" sz="1300" dirty="0" smtClean="0"/>
              <a:t>on physical </a:t>
            </a:r>
            <a:r>
              <a:rPr lang="en-US" sz="1300" dirty="0"/>
              <a:t>assault by him</a:t>
            </a:r>
            <a:r>
              <a:rPr lang="en-US" sz="1300" dirty="0" smtClean="0"/>
              <a:t>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The </a:t>
            </a:r>
            <a:r>
              <a:rPr lang="en-US" sz="1300" dirty="0"/>
              <a:t>client was devastated both by the loss of her baby and now the separation</a:t>
            </a:r>
            <a:r>
              <a:rPr lang="en-US" sz="1300" dirty="0" smtClean="0"/>
              <a:t>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300" dirty="0" smtClean="0"/>
              <a:t>She has resorted to heavy alcohol consumption and increasingly distant to care for her son. 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300" dirty="0"/>
              <a:t>The client is lucky to have a caring and accommodating neighbor who has helped feed and take care of the </a:t>
            </a:r>
            <a:r>
              <a:rPr lang="en-US" sz="1300" dirty="0" smtClean="0"/>
              <a:t>boy. </a:t>
            </a:r>
            <a:endParaRPr lang="zh-CN" altLang="en-US" sz="1300" dirty="0">
              <a:latin typeface="+mj-lt"/>
              <a:cs typeface="+mn-ea"/>
              <a:sym typeface="+mn-lt"/>
            </a:endParaRPr>
          </a:p>
        </p:txBody>
      </p:sp>
      <p:sp>
        <p:nvSpPr>
          <p:cNvPr id="8" name="文本框 119"/>
          <p:cNvSpPr txBox="1"/>
          <p:nvPr/>
        </p:nvSpPr>
        <p:spPr>
          <a:xfrm>
            <a:off x="886586" y="2089710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PROBLEM</a:t>
            </a:r>
            <a:endParaRPr lang="zh-CN" altLang="en-US" b="1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9" name="文本框 119"/>
          <p:cNvSpPr txBox="1"/>
          <p:nvPr/>
        </p:nvSpPr>
        <p:spPr>
          <a:xfrm>
            <a:off x="886586" y="3916531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FEELINGS</a:t>
            </a:r>
            <a:endParaRPr lang="zh-CN" altLang="en-US" b="1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0" name="矩形 77"/>
          <p:cNvSpPr/>
          <p:nvPr/>
        </p:nvSpPr>
        <p:spPr>
          <a:xfrm>
            <a:off x="2765869" y="3707304"/>
            <a:ext cx="87274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300" dirty="0" smtClean="0"/>
              <a:t>The Client is often sad, lost and confused.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She seemed to have lost the sense of self.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She believes that alcohol drinking makes her feel better and makes her forget her problems.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The client’s boy feels lost and stressed over the family separation and mother’s binge drinking. </a:t>
            </a:r>
            <a:endParaRPr lang="zh-CN" altLang="en-US" sz="1300" dirty="0">
              <a:latin typeface="+mj-lt"/>
              <a:cs typeface="+mn-ea"/>
              <a:sym typeface="+mn-lt"/>
            </a:endParaRPr>
          </a:p>
        </p:txBody>
      </p:sp>
      <p:sp>
        <p:nvSpPr>
          <p:cNvPr id="11" name="文本框 119"/>
          <p:cNvSpPr txBox="1"/>
          <p:nvPr/>
        </p:nvSpPr>
        <p:spPr>
          <a:xfrm>
            <a:off x="886586" y="5361892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GOALS</a:t>
            </a:r>
            <a:endParaRPr lang="zh-CN" altLang="en-US" b="1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6" name="矩形 77"/>
          <p:cNvSpPr/>
          <p:nvPr/>
        </p:nvSpPr>
        <p:spPr>
          <a:xfrm>
            <a:off x="2910352" y="5161837"/>
            <a:ext cx="87274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To gather adequate information and understand the client’s case and situation thoroughly. </a:t>
            </a:r>
          </a:p>
          <a:p>
            <a:pPr marL="228600" indent="-228600">
              <a:buAutoNum type="arabicPeriod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To design effective interventions to unhook the client from alcohol dependence.</a:t>
            </a:r>
          </a:p>
          <a:p>
            <a:pPr marL="228600" indent="-228600">
              <a:buAutoNum type="arabicPeriod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To seek psychological help and ensure the client heals from depression and distress. </a:t>
            </a:r>
          </a:p>
          <a:p>
            <a:pPr marL="228600" indent="-228600">
              <a:buAutoNum type="arabicPeriod"/>
            </a:pPr>
            <a:r>
              <a:rPr lang="en-US" altLang="zh-CN" sz="1300" dirty="0" smtClean="0">
                <a:latin typeface="+mj-lt"/>
                <a:cs typeface="+mn-ea"/>
                <a:sym typeface="+mn-lt"/>
              </a:rPr>
              <a:t>To restore care and parental love  to the client’s son. </a:t>
            </a:r>
            <a:endParaRPr lang="zh-CN" altLang="en-US" sz="1300" dirty="0"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4577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897" y="2263015"/>
            <a:ext cx="1681316" cy="164371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67549" y="2530873"/>
            <a:ext cx="1406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2</a:t>
            </a:r>
            <a:endParaRPr lang="zh-CN" altLang="en-US" sz="6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3562" y="2700150"/>
            <a:ext cx="6553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Data  Collection </a:t>
            </a:r>
            <a:endParaRPr lang="zh-CN" alt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4528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718649" y="2065613"/>
            <a:ext cx="2155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Tools of Data Collection </a:t>
            </a:r>
            <a:endParaRPr lang="zh-CN" altLang="en-US" sz="2400" b="1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419682" y="1776990"/>
            <a:ext cx="1895475" cy="1895475"/>
            <a:chOff x="109538" y="1114423"/>
            <a:chExt cx="2114550" cy="2114550"/>
          </a:xfrm>
        </p:grpSpPr>
        <p:sp>
          <p:nvSpPr>
            <p:cNvPr id="49" name="菱形 48"/>
            <p:cNvSpPr/>
            <p:nvPr/>
          </p:nvSpPr>
          <p:spPr>
            <a:xfrm>
              <a:off x="109538" y="1114423"/>
              <a:ext cx="2114550" cy="2114550"/>
            </a:xfrm>
            <a:prstGeom prst="diamond">
              <a:avLst/>
            </a:prstGeom>
            <a:solidFill>
              <a:srgbClr val="1E3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50" name="shopping-cart-of-checkered-design_34627"/>
            <p:cNvSpPr>
              <a:spLocks noChangeAspect="1"/>
            </p:cNvSpPr>
            <p:nvPr/>
          </p:nvSpPr>
          <p:spPr bwMode="auto">
            <a:xfrm>
              <a:off x="790543" y="1807091"/>
              <a:ext cx="752541" cy="729214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977808" y="3753299"/>
            <a:ext cx="280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OBSERVATIONS</a:t>
            </a:r>
            <a:endParaRPr lang="zh-CN" altLang="en-US" sz="2400" b="1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109218" y="4344461"/>
            <a:ext cx="26593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The social work professions would obser</a:t>
            </a:r>
            <a:r>
              <a:rPr lang="en-US" altLang="zh-CN" sz="14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ve the actions and behaviors of individuals within the client system</a:t>
            </a:r>
            <a:endParaRPr lang="zh-CN" altLang="en-US" sz="1400" dirty="0">
              <a:latin typeface="+mj-lt"/>
              <a:cs typeface="+mn-ea"/>
              <a:sym typeface="+mn-lt"/>
            </a:endParaRPr>
          </a:p>
        </p:txBody>
      </p:sp>
      <p:sp>
        <p:nvSpPr>
          <p:cNvPr id="52" name="菱形 51"/>
          <p:cNvSpPr/>
          <p:nvPr/>
        </p:nvSpPr>
        <p:spPr>
          <a:xfrm>
            <a:off x="4411611" y="1861751"/>
            <a:ext cx="1895475" cy="1895475"/>
          </a:xfrm>
          <a:prstGeom prst="diamond">
            <a:avLst/>
          </a:prstGeom>
          <a:solidFill>
            <a:srgbClr val="1E3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26444" y="3783770"/>
            <a:ext cx="2454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INTERVIEWS</a:t>
            </a:r>
            <a:endParaRPr lang="zh-CN" altLang="en-US" sz="2400" b="1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24" name="组合 14"/>
          <p:cNvGrpSpPr/>
          <p:nvPr/>
        </p:nvGrpSpPr>
        <p:grpSpPr>
          <a:xfrm>
            <a:off x="309096" y="162001"/>
            <a:ext cx="5129803" cy="819521"/>
            <a:chOff x="1638405" y="1171403"/>
            <a:chExt cx="4877927" cy="2366304"/>
          </a:xfrm>
        </p:grpSpPr>
        <p:sp>
          <p:nvSpPr>
            <p:cNvPr id="25" name="Rectangle 2"/>
            <p:cNvSpPr/>
            <p:nvPr/>
          </p:nvSpPr>
          <p:spPr bwMode="auto">
            <a:xfrm>
              <a:off x="1638405" y="1171403"/>
              <a:ext cx="4877927" cy="2366304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86012" tIns="86016" rIns="86012" bIns="86016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859894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>
                    <a:lumMod val="50000"/>
                    <a:lumOff val="50000"/>
                  </a:srgbClr>
                </a:buClr>
                <a:buSzPct val="90000"/>
                <a:buFontTx/>
                <a:buNone/>
                <a:tabLst/>
                <a:defRPr/>
              </a:pPr>
              <a:endParaRPr kumimoji="0" lang="en-US" sz="1756" b="0" i="0" u="none" strike="noStrike" kern="0" cap="none" spc="-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26" name="组合 13"/>
            <p:cNvGrpSpPr/>
            <p:nvPr/>
          </p:nvGrpSpPr>
          <p:grpSpPr>
            <a:xfrm>
              <a:off x="1714048" y="1512891"/>
              <a:ext cx="4726640" cy="1510756"/>
              <a:chOff x="1713620" y="1447723"/>
              <a:chExt cx="4726640" cy="1510756"/>
            </a:xfrm>
          </p:grpSpPr>
          <p:sp>
            <p:nvSpPr>
              <p:cNvPr id="29" name="文本框 11"/>
              <p:cNvSpPr txBox="1"/>
              <p:nvPr/>
            </p:nvSpPr>
            <p:spPr>
              <a:xfrm>
                <a:off x="1713620" y="1447723"/>
                <a:ext cx="4229552" cy="151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chemeClr val="bg1"/>
                    </a:solidFill>
                    <a:latin typeface="+mj-lt"/>
                    <a:cs typeface="+mn-ea"/>
                    <a:sym typeface="+mn-lt"/>
                  </a:rPr>
                  <a:t>2. DATA COLLECTION</a:t>
                </a:r>
                <a:endParaRPr lang="zh-CN" altLang="en-US" sz="2800" b="1" dirty="0">
                  <a:solidFill>
                    <a:schemeClr val="bg1"/>
                  </a:solidFill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30" name="矩形 12"/>
              <p:cNvSpPr/>
              <p:nvPr/>
            </p:nvSpPr>
            <p:spPr>
              <a:xfrm>
                <a:off x="1713620" y="1961501"/>
                <a:ext cx="472664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+mj-lt"/>
                  <a:cs typeface="+mn-ea"/>
                  <a:sym typeface="+mn-lt"/>
                </a:endParaRPr>
              </a:p>
            </p:txBody>
          </p:sp>
        </p:grpSp>
      </p:grpSp>
      <p:sp>
        <p:nvSpPr>
          <p:cNvPr id="31" name="矩形 33"/>
          <p:cNvSpPr/>
          <p:nvPr/>
        </p:nvSpPr>
        <p:spPr>
          <a:xfrm>
            <a:off x="7788589" y="4344460"/>
            <a:ext cx="26593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Interviews were conducted on the client, her neighbor, her son, her sister, the school teacher </a:t>
            </a:r>
            <a:r>
              <a:rPr lang="en-US" altLang="zh-CN" sz="1400" dirty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&amp; the child protection services case worker</a:t>
            </a:r>
            <a:endParaRPr lang="zh-CN" altLang="en-US" sz="1400" dirty="0">
              <a:latin typeface="+mj-lt"/>
              <a:cs typeface="+mn-ea"/>
              <a:sym typeface="+mn-lt"/>
            </a:endParaRPr>
          </a:p>
        </p:txBody>
      </p:sp>
      <p:pic>
        <p:nvPicPr>
          <p:cNvPr id="32" name="Picture 7" descr="C:\Users\Jonahs\Dropbox\Projects SCOTT\MEET Windows Azure\source\Background\tile-icon-identity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8765" y="2412433"/>
            <a:ext cx="801085" cy="800877"/>
          </a:xfrm>
          <a:prstGeom prst="rect">
            <a:avLst/>
          </a:prstGeom>
          <a:solidFill>
            <a:srgbClr val="1E3058"/>
          </a:solidFill>
        </p:spPr>
      </p:pic>
    </p:spTree>
    <p:extLst>
      <p:ext uri="{BB962C8B-B14F-4D97-AF65-F5344CB8AC3E}">
        <p14:creationId xmlns:p14="http://schemas.microsoft.com/office/powerpoint/2010/main" val="1236194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  <p:bldP spid="34" grpId="0"/>
      <p:bldP spid="3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42669" y="1291066"/>
            <a:ext cx="1636923" cy="1411140"/>
            <a:chOff x="1366414" y="1668368"/>
            <a:chExt cx="1636923" cy="1411140"/>
          </a:xfrm>
        </p:grpSpPr>
        <p:sp>
          <p:nvSpPr>
            <p:cNvPr id="3" name="六边形 2"/>
            <p:cNvSpPr/>
            <p:nvPr/>
          </p:nvSpPr>
          <p:spPr>
            <a:xfrm>
              <a:off x="1366414" y="1668368"/>
              <a:ext cx="1636923" cy="1411140"/>
            </a:xfrm>
            <a:prstGeom prst="hexagon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935961" y="2127455"/>
              <a:ext cx="465104" cy="496301"/>
              <a:chOff x="9909176" y="2032000"/>
              <a:chExt cx="260350" cy="277813"/>
            </a:xfrm>
          </p:grpSpPr>
          <p:sp>
            <p:nvSpPr>
              <p:cNvPr id="5" name="Freeform 472"/>
              <p:cNvSpPr>
                <a:spLocks/>
              </p:cNvSpPr>
              <p:nvPr/>
            </p:nvSpPr>
            <p:spPr bwMode="auto">
              <a:xfrm>
                <a:off x="9909176" y="2192338"/>
                <a:ext cx="260350" cy="117475"/>
              </a:xfrm>
              <a:custGeom>
                <a:avLst/>
                <a:gdLst>
                  <a:gd name="T0" fmla="*/ 263 w 271"/>
                  <a:gd name="T1" fmla="*/ 34 h 122"/>
                  <a:gd name="T2" fmla="*/ 213 w 271"/>
                  <a:gd name="T3" fmla="*/ 6 h 122"/>
                  <a:gd name="T4" fmla="*/ 191 w 271"/>
                  <a:gd name="T5" fmla="*/ 1 h 122"/>
                  <a:gd name="T6" fmla="*/ 183 w 271"/>
                  <a:gd name="T7" fmla="*/ 19 h 122"/>
                  <a:gd name="T8" fmla="*/ 205 w 271"/>
                  <a:gd name="T9" fmla="*/ 27 h 122"/>
                  <a:gd name="T10" fmla="*/ 224 w 271"/>
                  <a:gd name="T11" fmla="*/ 41 h 122"/>
                  <a:gd name="T12" fmla="*/ 228 w 271"/>
                  <a:gd name="T13" fmla="*/ 51 h 122"/>
                  <a:gd name="T14" fmla="*/ 219 w 271"/>
                  <a:gd name="T15" fmla="*/ 60 h 122"/>
                  <a:gd name="T16" fmla="*/ 162 w 271"/>
                  <a:gd name="T17" fmla="*/ 78 h 122"/>
                  <a:gd name="T18" fmla="*/ 98 w 271"/>
                  <a:gd name="T19" fmla="*/ 76 h 122"/>
                  <a:gd name="T20" fmla="*/ 68 w 271"/>
                  <a:gd name="T21" fmla="*/ 68 h 122"/>
                  <a:gd name="T22" fmla="*/ 45 w 271"/>
                  <a:gd name="T23" fmla="*/ 53 h 122"/>
                  <a:gd name="T24" fmla="*/ 42 w 271"/>
                  <a:gd name="T25" fmla="*/ 47 h 122"/>
                  <a:gd name="T26" fmla="*/ 43 w 271"/>
                  <a:gd name="T27" fmla="*/ 43 h 122"/>
                  <a:gd name="T28" fmla="*/ 52 w 271"/>
                  <a:gd name="T29" fmla="*/ 34 h 122"/>
                  <a:gd name="T30" fmla="*/ 87 w 271"/>
                  <a:gd name="T31" fmla="*/ 19 h 122"/>
                  <a:gd name="T32" fmla="*/ 79 w 271"/>
                  <a:gd name="T33" fmla="*/ 0 h 122"/>
                  <a:gd name="T34" fmla="*/ 21 w 271"/>
                  <a:gd name="T35" fmla="*/ 20 h 122"/>
                  <a:gd name="T36" fmla="*/ 2 w 271"/>
                  <a:gd name="T37" fmla="*/ 40 h 122"/>
                  <a:gd name="T38" fmla="*/ 0 w 271"/>
                  <a:gd name="T39" fmla="*/ 52 h 122"/>
                  <a:gd name="T40" fmla="*/ 3 w 271"/>
                  <a:gd name="T41" fmla="*/ 68 h 122"/>
                  <a:gd name="T42" fmla="*/ 40 w 271"/>
                  <a:gd name="T43" fmla="*/ 104 h 122"/>
                  <a:gd name="T44" fmla="*/ 149 w 271"/>
                  <a:gd name="T45" fmla="*/ 121 h 122"/>
                  <a:gd name="T46" fmla="*/ 246 w 271"/>
                  <a:gd name="T47" fmla="*/ 96 h 122"/>
                  <a:gd name="T48" fmla="*/ 268 w 271"/>
                  <a:gd name="T49" fmla="*/ 65 h 122"/>
                  <a:gd name="T50" fmla="*/ 270 w 271"/>
                  <a:gd name="T51" fmla="*/ 54 h 122"/>
                  <a:gd name="T52" fmla="*/ 263 w 271"/>
                  <a:gd name="T53" fmla="*/ 3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1" h="122">
                    <a:moveTo>
                      <a:pt x="263" y="34"/>
                    </a:moveTo>
                    <a:cubicBezTo>
                      <a:pt x="251" y="19"/>
                      <a:pt x="231" y="11"/>
                      <a:pt x="213" y="6"/>
                    </a:cubicBezTo>
                    <a:cubicBezTo>
                      <a:pt x="206" y="4"/>
                      <a:pt x="198" y="2"/>
                      <a:pt x="191" y="1"/>
                    </a:cubicBezTo>
                    <a:cubicBezTo>
                      <a:pt x="188" y="7"/>
                      <a:pt x="185" y="13"/>
                      <a:pt x="183" y="19"/>
                    </a:cubicBezTo>
                    <a:cubicBezTo>
                      <a:pt x="190" y="21"/>
                      <a:pt x="198" y="23"/>
                      <a:pt x="205" y="27"/>
                    </a:cubicBezTo>
                    <a:cubicBezTo>
                      <a:pt x="212" y="30"/>
                      <a:pt x="219" y="35"/>
                      <a:pt x="224" y="41"/>
                    </a:cubicBezTo>
                    <a:cubicBezTo>
                      <a:pt x="226" y="43"/>
                      <a:pt x="230" y="48"/>
                      <a:pt x="228" y="51"/>
                    </a:cubicBezTo>
                    <a:cubicBezTo>
                      <a:pt x="226" y="55"/>
                      <a:pt x="222" y="58"/>
                      <a:pt x="219" y="60"/>
                    </a:cubicBezTo>
                    <a:cubicBezTo>
                      <a:pt x="203" y="72"/>
                      <a:pt x="181" y="76"/>
                      <a:pt x="162" y="78"/>
                    </a:cubicBezTo>
                    <a:cubicBezTo>
                      <a:pt x="141" y="81"/>
                      <a:pt x="119" y="80"/>
                      <a:pt x="98" y="76"/>
                    </a:cubicBezTo>
                    <a:cubicBezTo>
                      <a:pt x="88" y="75"/>
                      <a:pt x="77" y="72"/>
                      <a:pt x="68" y="68"/>
                    </a:cubicBezTo>
                    <a:cubicBezTo>
                      <a:pt x="59" y="65"/>
                      <a:pt x="50" y="60"/>
                      <a:pt x="45" y="53"/>
                    </a:cubicBezTo>
                    <a:cubicBezTo>
                      <a:pt x="43" y="51"/>
                      <a:pt x="41" y="49"/>
                      <a:pt x="42" y="47"/>
                    </a:cubicBezTo>
                    <a:cubicBezTo>
                      <a:pt x="42" y="45"/>
                      <a:pt x="42" y="44"/>
                      <a:pt x="43" y="43"/>
                    </a:cubicBezTo>
                    <a:cubicBezTo>
                      <a:pt x="45" y="39"/>
                      <a:pt x="48" y="36"/>
                      <a:pt x="52" y="34"/>
                    </a:cubicBezTo>
                    <a:cubicBezTo>
                      <a:pt x="62" y="26"/>
                      <a:pt x="74" y="21"/>
                      <a:pt x="87" y="19"/>
                    </a:cubicBezTo>
                    <a:cubicBezTo>
                      <a:pt x="84" y="13"/>
                      <a:pt x="82" y="7"/>
                      <a:pt x="79" y="0"/>
                    </a:cubicBezTo>
                    <a:cubicBezTo>
                      <a:pt x="59" y="4"/>
                      <a:pt x="39" y="9"/>
                      <a:pt x="21" y="20"/>
                    </a:cubicBezTo>
                    <a:cubicBezTo>
                      <a:pt x="14" y="25"/>
                      <a:pt x="6" y="31"/>
                      <a:pt x="2" y="40"/>
                    </a:cubicBezTo>
                    <a:cubicBezTo>
                      <a:pt x="0" y="44"/>
                      <a:pt x="0" y="48"/>
                      <a:pt x="0" y="52"/>
                    </a:cubicBezTo>
                    <a:cubicBezTo>
                      <a:pt x="1" y="58"/>
                      <a:pt x="1" y="63"/>
                      <a:pt x="3" y="68"/>
                    </a:cubicBezTo>
                    <a:cubicBezTo>
                      <a:pt x="8" y="84"/>
                      <a:pt x="26" y="97"/>
                      <a:pt x="40" y="104"/>
                    </a:cubicBezTo>
                    <a:cubicBezTo>
                      <a:pt x="74" y="118"/>
                      <a:pt x="113" y="122"/>
                      <a:pt x="149" y="121"/>
                    </a:cubicBezTo>
                    <a:cubicBezTo>
                      <a:pt x="182" y="119"/>
                      <a:pt x="218" y="114"/>
                      <a:pt x="246" y="96"/>
                    </a:cubicBezTo>
                    <a:cubicBezTo>
                      <a:pt x="256" y="90"/>
                      <a:pt x="266" y="77"/>
                      <a:pt x="268" y="65"/>
                    </a:cubicBezTo>
                    <a:cubicBezTo>
                      <a:pt x="269" y="61"/>
                      <a:pt x="269" y="58"/>
                      <a:pt x="270" y="54"/>
                    </a:cubicBezTo>
                    <a:cubicBezTo>
                      <a:pt x="271" y="47"/>
                      <a:pt x="268" y="40"/>
                      <a:pt x="263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6" name="Freeform 473"/>
              <p:cNvSpPr>
                <a:spLocks/>
              </p:cNvSpPr>
              <p:nvPr/>
            </p:nvSpPr>
            <p:spPr bwMode="auto">
              <a:xfrm>
                <a:off x="10156826" y="2219325"/>
                <a:ext cx="9525" cy="12700"/>
              </a:xfrm>
              <a:custGeom>
                <a:avLst/>
                <a:gdLst>
                  <a:gd name="T0" fmla="*/ 5 w 11"/>
                  <a:gd name="T1" fmla="*/ 6 h 13"/>
                  <a:gd name="T2" fmla="*/ 5 w 11"/>
                  <a:gd name="T3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" h="13">
                    <a:moveTo>
                      <a:pt x="5" y="6"/>
                    </a:moveTo>
                    <a:cubicBezTo>
                      <a:pt x="11" y="13"/>
                      <a:pt x="0" y="0"/>
                      <a:pt x="5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7" name="Freeform 474"/>
              <p:cNvSpPr>
                <a:spLocks noEditPoints="1"/>
              </p:cNvSpPr>
              <p:nvPr/>
            </p:nvSpPr>
            <p:spPr bwMode="auto">
              <a:xfrm>
                <a:off x="9977438" y="2032000"/>
                <a:ext cx="122238" cy="220662"/>
              </a:xfrm>
              <a:custGeom>
                <a:avLst/>
                <a:gdLst>
                  <a:gd name="T0" fmla="*/ 64 w 128"/>
                  <a:gd name="T1" fmla="*/ 231 h 231"/>
                  <a:gd name="T2" fmla="*/ 128 w 128"/>
                  <a:gd name="T3" fmla="*/ 63 h 231"/>
                  <a:gd name="T4" fmla="*/ 65 w 128"/>
                  <a:gd name="T5" fmla="*/ 0 h 231"/>
                  <a:gd name="T6" fmla="*/ 64 w 128"/>
                  <a:gd name="T7" fmla="*/ 0 h 231"/>
                  <a:gd name="T8" fmla="*/ 64 w 128"/>
                  <a:gd name="T9" fmla="*/ 0 h 231"/>
                  <a:gd name="T10" fmla="*/ 64 w 128"/>
                  <a:gd name="T11" fmla="*/ 0 h 231"/>
                  <a:gd name="T12" fmla="*/ 63 w 128"/>
                  <a:gd name="T13" fmla="*/ 0 h 231"/>
                  <a:gd name="T14" fmla="*/ 0 w 128"/>
                  <a:gd name="T15" fmla="*/ 63 h 231"/>
                  <a:gd name="T16" fmla="*/ 64 w 128"/>
                  <a:gd name="T17" fmla="*/ 231 h 231"/>
                  <a:gd name="T18" fmla="*/ 64 w 128"/>
                  <a:gd name="T19" fmla="*/ 29 h 231"/>
                  <a:gd name="T20" fmla="*/ 93 w 128"/>
                  <a:gd name="T21" fmla="*/ 58 h 231"/>
                  <a:gd name="T22" fmla="*/ 64 w 128"/>
                  <a:gd name="T23" fmla="*/ 86 h 231"/>
                  <a:gd name="T24" fmla="*/ 35 w 128"/>
                  <a:gd name="T25" fmla="*/ 58 h 231"/>
                  <a:gd name="T26" fmla="*/ 64 w 128"/>
                  <a:gd name="T27" fmla="*/ 29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8" h="231">
                    <a:moveTo>
                      <a:pt x="64" y="231"/>
                    </a:moveTo>
                    <a:cubicBezTo>
                      <a:pt x="64" y="231"/>
                      <a:pt x="128" y="97"/>
                      <a:pt x="128" y="63"/>
                    </a:cubicBezTo>
                    <a:cubicBezTo>
                      <a:pt x="128" y="29"/>
                      <a:pt x="100" y="0"/>
                      <a:pt x="65" y="0"/>
                    </a:cubicBezTo>
                    <a:cubicBezTo>
                      <a:pt x="65" y="0"/>
                      <a:pt x="65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0"/>
                      <a:pt x="63" y="0"/>
                      <a:pt x="63" y="0"/>
                    </a:cubicBezTo>
                    <a:cubicBezTo>
                      <a:pt x="28" y="0"/>
                      <a:pt x="0" y="29"/>
                      <a:pt x="0" y="63"/>
                    </a:cubicBezTo>
                    <a:cubicBezTo>
                      <a:pt x="0" y="98"/>
                      <a:pt x="64" y="231"/>
                      <a:pt x="64" y="231"/>
                    </a:cubicBezTo>
                    <a:close/>
                    <a:moveTo>
                      <a:pt x="64" y="29"/>
                    </a:moveTo>
                    <a:cubicBezTo>
                      <a:pt x="80" y="29"/>
                      <a:pt x="93" y="42"/>
                      <a:pt x="93" y="58"/>
                    </a:cubicBezTo>
                    <a:cubicBezTo>
                      <a:pt x="93" y="74"/>
                      <a:pt x="80" y="86"/>
                      <a:pt x="64" y="86"/>
                    </a:cubicBezTo>
                    <a:cubicBezTo>
                      <a:pt x="48" y="86"/>
                      <a:pt x="35" y="74"/>
                      <a:pt x="35" y="58"/>
                    </a:cubicBezTo>
                    <a:cubicBezTo>
                      <a:pt x="35" y="42"/>
                      <a:pt x="48" y="29"/>
                      <a:pt x="64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70871" y="3283603"/>
            <a:ext cx="4082689" cy="1371149"/>
            <a:chOff x="589542" y="3436023"/>
            <a:chExt cx="2402317" cy="1371149"/>
          </a:xfrm>
        </p:grpSpPr>
        <p:sp>
          <p:nvSpPr>
            <p:cNvPr id="42" name="文本框 41"/>
            <p:cNvSpPr txBox="1"/>
            <p:nvPr/>
          </p:nvSpPr>
          <p:spPr>
            <a:xfrm>
              <a:off x="817191" y="3436023"/>
              <a:ext cx="19470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zh-CN" sz="2000" b="1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N</a:t>
              </a:r>
              <a:r>
                <a:rPr lang="en-US" altLang="zh-CN" sz="2000" b="1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EED </a:t>
              </a:r>
              <a:r>
                <a:rPr lang="en-US" altLang="zh-CN" sz="2000" b="1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IDENTIFICATION </a:t>
              </a:r>
              <a:endParaRPr lang="zh-CN" altLang="en-US" sz="20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89542" y="3853065"/>
              <a:ext cx="240231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The information gathered from various sources supported a broader and deeper understanding of the case and especially on the needs  of the client and her son. </a:t>
              </a:r>
              <a:endParaRPr lang="zh-CN" altLang="en-US" sz="1400" dirty="0"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33" name="六边形 32"/>
          <p:cNvSpPr/>
          <p:nvPr/>
        </p:nvSpPr>
        <p:spPr>
          <a:xfrm>
            <a:off x="7461566" y="1331020"/>
            <a:ext cx="1636923" cy="1411140"/>
          </a:xfrm>
          <a:prstGeom prst="hexagon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986341" y="3283603"/>
            <a:ext cx="5113130" cy="1015663"/>
            <a:chOff x="589542" y="3436023"/>
            <a:chExt cx="2402317" cy="1015663"/>
          </a:xfrm>
        </p:grpSpPr>
        <p:sp>
          <p:nvSpPr>
            <p:cNvPr id="51" name="文本框 50"/>
            <p:cNvSpPr txBox="1"/>
            <p:nvPr/>
          </p:nvSpPr>
          <p:spPr>
            <a:xfrm>
              <a:off x="817191" y="3436023"/>
              <a:ext cx="194701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PROBLEM FORMULATION </a:t>
              </a:r>
              <a:endParaRPr lang="zh-CN" altLang="en-US" sz="2000" b="1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89542" y="3853065"/>
              <a:ext cx="240231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The interviews and observations helped social professionals document the key problems that faced the client and client system. </a:t>
              </a:r>
              <a:endParaRPr lang="zh-CN" altLang="en-US" sz="1400" dirty="0">
                <a:latin typeface="+mj-lt"/>
                <a:cs typeface="+mn-ea"/>
                <a:sym typeface="+mn-lt"/>
              </a:endParaRPr>
            </a:p>
          </p:txBody>
        </p:sp>
      </p:grpSp>
      <p:pic>
        <p:nvPicPr>
          <p:cNvPr id="53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8771" y="1636151"/>
            <a:ext cx="801085" cy="800877"/>
          </a:xfrm>
          <a:prstGeom prst="rect">
            <a:avLst/>
          </a:prstGeom>
          <a:solidFill>
            <a:srgbClr val="1E3058"/>
          </a:solidFill>
        </p:spPr>
      </p:pic>
    </p:spTree>
    <p:extLst>
      <p:ext uri="{BB962C8B-B14F-4D97-AF65-F5344CB8AC3E}">
        <p14:creationId xmlns:p14="http://schemas.microsoft.com/office/powerpoint/2010/main" val="3945753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897" y="2263015"/>
            <a:ext cx="1681316" cy="164371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67549" y="2530873"/>
            <a:ext cx="1406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3</a:t>
            </a:r>
            <a:endParaRPr lang="zh-CN" altLang="en-US" sz="6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3562" y="2700150"/>
            <a:ext cx="6553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Assessment </a:t>
            </a:r>
            <a:endParaRPr lang="zh-CN" alt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1829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8"/>
          <p:cNvSpPr txBox="1">
            <a:spLocks noChangeArrowheads="1"/>
          </p:cNvSpPr>
          <p:nvPr/>
        </p:nvSpPr>
        <p:spPr bwMode="auto">
          <a:xfrm>
            <a:off x="6616834" y="3978983"/>
            <a:ext cx="5202127" cy="46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0" defTabSz="1219170">
              <a:defRPr/>
            </a:pPr>
            <a:r>
              <a:rPr lang="en-US" sz="1800" dirty="0" smtClean="0">
                <a:latin typeface="+mj-lt"/>
              </a:rPr>
              <a:t>Evaluate the progress and ensure steady improvement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ea"/>
              <a:sym typeface="+mn-lt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5482663" y="2773936"/>
            <a:ext cx="5917515" cy="805669"/>
          </a:xfrm>
          <a:prstGeom prst="rect">
            <a:avLst/>
          </a:prstGeom>
          <a:noFill/>
        </p:spPr>
        <p:txBody>
          <a:bodyPr anchor="ctr"/>
          <a:lstStyle/>
          <a:p>
            <a:pPr lvl="0">
              <a:defRPr/>
            </a:pPr>
            <a:r>
              <a:rPr lang="en-US" dirty="0" smtClean="0"/>
              <a:t>Use the information gathered to design interventions in favor of stress management, parental care and independence from alcohol. 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2" name="对角圆角矩形 1"/>
          <p:cNvSpPr/>
          <p:nvPr/>
        </p:nvSpPr>
        <p:spPr>
          <a:xfrm>
            <a:off x="1103445" y="1683130"/>
            <a:ext cx="1791395" cy="764453"/>
          </a:xfrm>
          <a:prstGeom prst="round2DiagRect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/>
        </p:spPr>
        <p:txBody>
          <a:bodyPr lIns="131441" tIns="65721" rIns="131441" bIns="65721" anchor="ctr"/>
          <a:lstStyle/>
          <a:p>
            <a:pPr lvl="0" algn="ctr" defTabSz="1219170"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+mn-ea"/>
                <a:sym typeface="+mn-lt"/>
              </a:rPr>
              <a:t>1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2438437" y="2757927"/>
            <a:ext cx="1793676" cy="764456"/>
          </a:xfrm>
          <a:prstGeom prst="round2DiagRect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/>
        </p:spPr>
        <p:txBody>
          <a:bodyPr lIns="131441" tIns="65721" rIns="131441" bIns="65721" anchor="ctr"/>
          <a:lstStyle/>
          <a:p>
            <a:pPr lvl="0" algn="ctr" defTabSz="1219170">
              <a:defRPr/>
            </a:pPr>
            <a:r>
              <a:rPr lang="en-US" altLang="zh-CN" sz="2800" kern="0" dirty="0" smtClean="0">
                <a:solidFill>
                  <a:prstClr val="white"/>
                </a:solidFill>
                <a:latin typeface="+mj-lt"/>
                <a:cs typeface="+mn-ea"/>
                <a:sym typeface="+mn-lt"/>
              </a:rPr>
              <a:t>2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4" name="对角圆角矩形 3"/>
          <p:cNvSpPr/>
          <p:nvPr/>
        </p:nvSpPr>
        <p:spPr>
          <a:xfrm>
            <a:off x="3773423" y="3832726"/>
            <a:ext cx="1793676" cy="764453"/>
          </a:xfrm>
          <a:prstGeom prst="round2DiagRect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/>
        </p:spPr>
        <p:txBody>
          <a:bodyPr lIns="131441" tIns="65721" rIns="131441" bIns="65721" anchor="ctr"/>
          <a:lstStyle/>
          <a:p>
            <a:pPr lvl="0" algn="ctr" defTabSz="1219170">
              <a:defRPr/>
            </a:pPr>
            <a:r>
              <a:rPr lang="en-US" altLang="zh-CN" sz="2800" kern="0" dirty="0" smtClean="0">
                <a:solidFill>
                  <a:prstClr val="white"/>
                </a:solidFill>
                <a:latin typeface="+mj-lt"/>
                <a:cs typeface="+mn-ea"/>
                <a:sym typeface="+mn-lt"/>
              </a:rPr>
              <a:t>3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3097942" y="2023352"/>
            <a:ext cx="885428" cy="0"/>
          </a:xfrm>
          <a:prstGeom prst="straightConnector1">
            <a:avLst/>
          </a:prstGeom>
          <a:noFill/>
          <a:ln w="19050" cap="rnd" cmpd="sng" algn="ctr">
            <a:solidFill>
              <a:srgbClr val="002060"/>
            </a:solidFill>
            <a:prstDash val="sysDash"/>
            <a:tailEnd type="stealth"/>
          </a:ln>
          <a:effectLst/>
        </p:spPr>
      </p:cxn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3983370" y="1811130"/>
            <a:ext cx="7626755" cy="46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lvl="0" algn="ctr" defTabSz="1219170">
              <a:defRPr/>
            </a:pPr>
            <a:r>
              <a:rPr lang="en-US" sz="2000" dirty="0" smtClean="0">
                <a:latin typeface="+mj-lt"/>
              </a:rPr>
              <a:t>To gather adequate evidence </a:t>
            </a:r>
            <a:r>
              <a:rPr lang="en-US" sz="2000" dirty="0">
                <a:latin typeface="+mj-lt"/>
              </a:rPr>
              <a:t>to understanding the current </a:t>
            </a:r>
            <a:r>
              <a:rPr lang="en-US" sz="2000" dirty="0" smtClean="0">
                <a:latin typeface="+mj-lt"/>
              </a:rPr>
              <a:t>problem.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n-ea"/>
              <a:cs typeface="+mn-ea"/>
              <a:sym typeface="+mn-lt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4414674" y="3116405"/>
            <a:ext cx="885428" cy="0"/>
          </a:xfrm>
          <a:prstGeom prst="straightConnector1">
            <a:avLst/>
          </a:prstGeom>
          <a:noFill/>
          <a:ln w="19050" cap="rnd" cmpd="sng" algn="ctr">
            <a:solidFill>
              <a:srgbClr val="002060"/>
            </a:solidFill>
            <a:prstDash val="sysDash"/>
            <a:tailEnd type="stealth"/>
          </a:ln>
          <a:effectLst/>
        </p:spPr>
      </p:cxnSp>
      <p:cxnSp>
        <p:nvCxnSpPr>
          <p:cNvPr id="14" name="直接箭头连接符 13"/>
          <p:cNvCxnSpPr/>
          <p:nvPr/>
        </p:nvCxnSpPr>
        <p:spPr>
          <a:xfrm>
            <a:off x="5731406" y="4209460"/>
            <a:ext cx="885428" cy="0"/>
          </a:xfrm>
          <a:prstGeom prst="straightConnector1">
            <a:avLst/>
          </a:prstGeom>
          <a:noFill/>
          <a:ln w="19050" cap="rnd" cmpd="sng" algn="ctr">
            <a:solidFill>
              <a:srgbClr val="002060"/>
            </a:solidFill>
            <a:prstDash val="sysDash"/>
            <a:tailEnd type="stealth"/>
          </a:ln>
          <a:effectLst/>
        </p:spPr>
      </p:cxnSp>
      <p:sp>
        <p:nvSpPr>
          <p:cNvPr id="22" name="直角上箭头 21"/>
          <p:cNvSpPr/>
          <p:nvPr/>
        </p:nvSpPr>
        <p:spPr>
          <a:xfrm rot="5400000">
            <a:off x="1566712" y="2602775"/>
            <a:ext cx="773581" cy="759917"/>
          </a:xfrm>
          <a:prstGeom prst="bentUpArrow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/>
        </p:spPr>
        <p:txBody>
          <a:bodyPr lIns="131441" tIns="65721" rIns="131441" bIns="65721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23" name="直角上箭头 22"/>
          <p:cNvSpPr/>
          <p:nvPr/>
        </p:nvSpPr>
        <p:spPr>
          <a:xfrm rot="5400000">
            <a:off x="2917675" y="3663881"/>
            <a:ext cx="775863" cy="757635"/>
          </a:xfrm>
          <a:prstGeom prst="bentUpArrow">
            <a:avLst/>
          </a:prstGeom>
          <a:solidFill>
            <a:srgbClr val="002060"/>
          </a:solidFill>
          <a:ln w="25400" cap="flat" cmpd="sng" algn="ctr">
            <a:noFill/>
            <a:prstDash val="solid"/>
          </a:ln>
          <a:effectLst/>
        </p:spPr>
        <p:txBody>
          <a:bodyPr lIns="131441" tIns="65721" rIns="131441" bIns="65721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26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25" name="文本框 26"/>
          <p:cNvSpPr txBox="1"/>
          <p:nvPr/>
        </p:nvSpPr>
        <p:spPr>
          <a:xfrm>
            <a:off x="875827" y="374267"/>
            <a:ext cx="3755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Goal Identification</a:t>
            </a:r>
            <a:endParaRPr lang="zh-CN" altLang="en-US" sz="2400" b="1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5358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22" grpId="0" animBg="1"/>
      <p:bldP spid="23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7"/>
          <p:cNvCxnSpPr/>
          <p:nvPr/>
        </p:nvCxnSpPr>
        <p:spPr>
          <a:xfrm flipV="1">
            <a:off x="3698518" y="3778010"/>
            <a:ext cx="1119142" cy="55013"/>
          </a:xfrm>
          <a:prstGeom prst="line">
            <a:avLst/>
          </a:prstGeom>
          <a:ln w="38100">
            <a:solidFill>
              <a:srgbClr val="1E3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28"/>
          <p:cNvCxnSpPr/>
          <p:nvPr/>
        </p:nvCxnSpPr>
        <p:spPr>
          <a:xfrm>
            <a:off x="2813816" y="5641917"/>
            <a:ext cx="2039295" cy="11771"/>
          </a:xfrm>
          <a:prstGeom prst="line">
            <a:avLst/>
          </a:prstGeom>
          <a:ln w="38100">
            <a:solidFill>
              <a:srgbClr val="1E3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9"/>
          <p:cNvCxnSpPr/>
          <p:nvPr/>
        </p:nvCxnSpPr>
        <p:spPr>
          <a:xfrm flipV="1">
            <a:off x="2775284" y="2233929"/>
            <a:ext cx="1783068" cy="24070"/>
          </a:xfrm>
          <a:prstGeom prst="line">
            <a:avLst/>
          </a:prstGeom>
          <a:ln w="38100">
            <a:solidFill>
              <a:srgbClr val="1E30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59"/>
          <p:cNvGrpSpPr/>
          <p:nvPr/>
        </p:nvGrpSpPr>
        <p:grpSpPr>
          <a:xfrm>
            <a:off x="4558352" y="2061730"/>
            <a:ext cx="528395" cy="528395"/>
            <a:chOff x="0" y="0"/>
            <a:chExt cx="767929" cy="767929"/>
          </a:xfrm>
          <a:solidFill>
            <a:srgbClr val="1E3058"/>
          </a:solidFill>
        </p:grpSpPr>
        <p:sp>
          <p:nvSpPr>
            <p:cNvPr id="13" name="Freeform: Shape 63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4" name="Freeform: Shape 64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15" name="Group 53"/>
          <p:cNvGrpSpPr/>
          <p:nvPr/>
        </p:nvGrpSpPr>
        <p:grpSpPr>
          <a:xfrm>
            <a:off x="4744789" y="3593511"/>
            <a:ext cx="528395" cy="528395"/>
            <a:chOff x="0" y="0"/>
            <a:chExt cx="767929" cy="767929"/>
          </a:xfrm>
          <a:solidFill>
            <a:srgbClr val="1E3058"/>
          </a:solidFill>
        </p:grpSpPr>
        <p:sp>
          <p:nvSpPr>
            <p:cNvPr id="16" name="Freeform: Shape 57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17" name="Freeform: Shape 58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21" name="Group 41"/>
          <p:cNvGrpSpPr/>
          <p:nvPr/>
        </p:nvGrpSpPr>
        <p:grpSpPr>
          <a:xfrm>
            <a:off x="4817660" y="5322334"/>
            <a:ext cx="528395" cy="528395"/>
            <a:chOff x="0" y="0"/>
            <a:chExt cx="767929" cy="767929"/>
          </a:xfrm>
          <a:solidFill>
            <a:srgbClr val="1E3058"/>
          </a:solidFill>
        </p:grpSpPr>
        <p:sp>
          <p:nvSpPr>
            <p:cNvPr id="22" name="Freeform: Shape 45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Freeform: Shape 46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5248196" y="2039972"/>
            <a:ext cx="61878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TYPE OF </a:t>
            </a:r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CONTRACT: Mutually agreeable contract between the client and social work professionals.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315687" y="3488325"/>
            <a:ext cx="5861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TARGET SYSTEMS:  The client who is disoriented, depressed and now dependent on alcohol.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72053" y="5322334"/>
            <a:ext cx="59640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CLIENT CONFERENCE: To develop </a:t>
            </a:r>
            <a:r>
              <a:rPr lang="en-US" altLang="zh-CN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deeper insight on issues facing the client and mapping a jointly acceptable intervention towards health and wellness.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5009" y="2008455"/>
            <a:ext cx="3409995" cy="3860781"/>
          </a:xfrm>
          <a:prstGeom prst="ellipse">
            <a:avLst/>
          </a:prstGeom>
          <a:solidFill>
            <a:srgbClr val="1E3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 smtClean="0">
                <a:solidFill>
                  <a:schemeClr val="bg1"/>
                </a:solidFill>
                <a:latin typeface="+mj-lt"/>
                <a:cs typeface="+mn-ea"/>
                <a:sym typeface="+mn-lt"/>
              </a:rPr>
              <a:t>CASE STUDY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0835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897" y="2263015"/>
            <a:ext cx="1681316" cy="164371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67549" y="2530873"/>
            <a:ext cx="1406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4</a:t>
            </a:r>
            <a:endParaRPr lang="zh-CN" altLang="en-US" sz="6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73562" y="2700150"/>
            <a:ext cx="6553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Intervention</a:t>
            </a:r>
            <a:endParaRPr lang="zh-CN" alt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36212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951944"/>
              </p:ext>
            </p:extLst>
          </p:nvPr>
        </p:nvGraphicFramePr>
        <p:xfrm>
          <a:off x="2934525" y="1717194"/>
          <a:ext cx="851328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135"/>
                <a:gridCol w="2945081"/>
                <a:gridCol w="266007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INTERVENTION</a:t>
                      </a:r>
                      <a:r>
                        <a:rPr lang="en-US" baseline="0" dirty="0" smtClean="0"/>
                        <a:t> STRATEGIES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TYPES</a:t>
                      </a:r>
                      <a:r>
                        <a:rPr lang="en-US" baseline="0" dirty="0" smtClean="0"/>
                        <a:t> &amp; USE OF RESOURCES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</a:t>
                      </a:r>
                      <a:r>
                        <a:rPr lang="en-US" baseline="0" dirty="0" smtClean="0"/>
                        <a:t> WORK FUNCTIONS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provision of rehabilitation services to the client (individualized treatment plan).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provision of counselling services that specifically target to the client and help them face the current problems (cognitive behavioral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therapy)</a:t>
                      </a:r>
                      <a:endParaRPr lang="en-US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Use</a:t>
                      </a:r>
                      <a:r>
                        <a:rPr lang="en-US" baseline="0" dirty="0" smtClean="0"/>
                        <a:t> of a local rehabilitation center where specialists support the client away from alcohol addition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Use of a counselling psychologist to offer therapy to the client 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Use of a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protection services case worker to meets need of client’s son.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Liaising</a:t>
                      </a:r>
                      <a:r>
                        <a:rPr lang="en-US" baseline="0" dirty="0" smtClean="0"/>
                        <a:t> with other professionals and experts to identify and meet the needs of the client.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baseline="0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Documenting progress and undertaking suitable action to ensure recovery of the client.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7" name="组合 14"/>
          <p:cNvGrpSpPr/>
          <p:nvPr/>
        </p:nvGrpSpPr>
        <p:grpSpPr>
          <a:xfrm>
            <a:off x="4049824" y="363882"/>
            <a:ext cx="5129803" cy="819521"/>
            <a:chOff x="1638405" y="1171403"/>
            <a:chExt cx="4877927" cy="2366304"/>
          </a:xfrm>
        </p:grpSpPr>
        <p:sp>
          <p:nvSpPr>
            <p:cNvPr id="8" name="Rectangle 2"/>
            <p:cNvSpPr/>
            <p:nvPr/>
          </p:nvSpPr>
          <p:spPr bwMode="auto">
            <a:xfrm>
              <a:off x="1638405" y="1171403"/>
              <a:ext cx="4877927" cy="2366304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86012" tIns="86016" rIns="86012" bIns="86016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859894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FFFFFF">
                    <a:lumMod val="50000"/>
                    <a:lumOff val="50000"/>
                  </a:srgbClr>
                </a:buClr>
                <a:buSzPct val="90000"/>
                <a:buFontTx/>
                <a:buNone/>
                <a:tabLst/>
                <a:defRPr/>
              </a:pPr>
              <a:endParaRPr kumimoji="0" lang="en-US" sz="1756" b="0" i="0" u="none" strike="noStrike" kern="0" cap="none" spc="-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9" name="组合 13"/>
            <p:cNvGrpSpPr/>
            <p:nvPr/>
          </p:nvGrpSpPr>
          <p:grpSpPr>
            <a:xfrm>
              <a:off x="1714048" y="1512891"/>
              <a:ext cx="4726640" cy="1510757"/>
              <a:chOff x="1713620" y="1447723"/>
              <a:chExt cx="4726640" cy="1510757"/>
            </a:xfrm>
          </p:grpSpPr>
          <p:sp>
            <p:nvSpPr>
              <p:cNvPr id="10" name="文本框 11"/>
              <p:cNvSpPr txBox="1"/>
              <p:nvPr/>
            </p:nvSpPr>
            <p:spPr>
              <a:xfrm>
                <a:off x="1713620" y="1447723"/>
                <a:ext cx="4229552" cy="1510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chemeClr val="bg1"/>
                    </a:solidFill>
                    <a:latin typeface="+mj-lt"/>
                    <a:cs typeface="+mn-ea"/>
                    <a:sym typeface="+mn-lt"/>
                  </a:rPr>
                  <a:t>4. INTERVENTION </a:t>
                </a:r>
                <a:endParaRPr lang="zh-CN" altLang="en-US" sz="2800" b="1" dirty="0">
                  <a:solidFill>
                    <a:schemeClr val="bg1"/>
                  </a:solidFill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1" name="矩形 12"/>
              <p:cNvSpPr/>
              <p:nvPr/>
            </p:nvSpPr>
            <p:spPr>
              <a:xfrm>
                <a:off x="1713620" y="1961501"/>
                <a:ext cx="472664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+mj-lt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95024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897" y="2263015"/>
            <a:ext cx="1681316" cy="1643713"/>
          </a:xfrm>
          <a:prstGeom prst="rect">
            <a:avLst/>
          </a:prstGeom>
        </p:spPr>
      </p:pic>
      <p:sp>
        <p:nvSpPr>
          <p:cNvPr id="8" name="文本框 1"/>
          <p:cNvSpPr txBox="1"/>
          <p:nvPr/>
        </p:nvSpPr>
        <p:spPr>
          <a:xfrm>
            <a:off x="3367549" y="2530873"/>
            <a:ext cx="1406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5</a:t>
            </a:r>
            <a:endParaRPr lang="zh-CN" altLang="en-US" sz="6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9" name="矩形 3"/>
          <p:cNvSpPr/>
          <p:nvPr/>
        </p:nvSpPr>
        <p:spPr>
          <a:xfrm>
            <a:off x="4773562" y="2700150"/>
            <a:ext cx="6553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EVALUATION</a:t>
            </a:r>
            <a:endParaRPr lang="zh-CN" alt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2691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1928209" y="4075825"/>
            <a:ext cx="3085181" cy="16619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algn="just">
              <a:defRPr/>
            </a:pPr>
            <a:r>
              <a:rPr lang="en-US" altLang="zh-CN" dirty="0" smtClean="0">
                <a:latin typeface="+mj-lt"/>
                <a:cs typeface="+mn-ea"/>
                <a:sym typeface="+mn-lt"/>
              </a:rPr>
              <a:t>E.g.: </a:t>
            </a:r>
            <a:r>
              <a:rPr lang="en-US" dirty="0"/>
              <a:t>For about four months, the client has not tasted alcohol and was fully committed to stay sober and make informed choices about her health and </a:t>
            </a:r>
            <a:r>
              <a:rPr lang="en-US" dirty="0" smtClean="0"/>
              <a:t>wellness. </a:t>
            </a:r>
            <a:endParaRPr lang="en-US" altLang="zh-CN" dirty="0">
              <a:latin typeface="+mj-lt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18590" y="3989897"/>
            <a:ext cx="3774882" cy="13849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algn="just">
              <a:defRPr/>
            </a:pPr>
            <a:r>
              <a:rPr lang="en-US" dirty="0"/>
              <a:t>R</a:t>
            </a:r>
            <a:r>
              <a:rPr lang="en-US" dirty="0" smtClean="0"/>
              <a:t>eports </a:t>
            </a:r>
            <a:r>
              <a:rPr lang="en-US" dirty="0"/>
              <a:t>by the therapist showed that the client had fully responded to the mindfulness-based cognitive therapy program and the depressive symptoms had almost been eliminated</a:t>
            </a:r>
            <a:endParaRPr lang="en-US" altLang="zh-CN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408291" y="1830723"/>
            <a:ext cx="3085181" cy="615553"/>
            <a:chOff x="2629819" y="1878328"/>
            <a:chExt cx="3085181" cy="615553"/>
          </a:xfrm>
        </p:grpSpPr>
        <p:sp>
          <p:nvSpPr>
            <p:cNvPr id="40" name="矩形 39"/>
            <p:cNvSpPr/>
            <p:nvPr/>
          </p:nvSpPr>
          <p:spPr>
            <a:xfrm>
              <a:off x="2629819" y="2259692"/>
              <a:ext cx="3085181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>
                <a:defRPr/>
              </a:pPr>
              <a:r>
                <a:rPr lang="en-US" altLang="zh-CN" sz="140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.</a:t>
              </a:r>
              <a:endParaRPr lang="en-US" altLang="zh-CN" sz="1400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2629819" y="1878328"/>
              <a:ext cx="3085181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 defTabSz="1219170">
                <a:defRPr/>
              </a:pPr>
              <a:r>
                <a:rPr lang="en-US" altLang="zh-CN" sz="2000" b="1" kern="0" dirty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P</a:t>
              </a:r>
              <a:r>
                <a:rPr lang="en-US" altLang="zh-CN" sz="2000" b="1" kern="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rogress </a:t>
              </a:r>
              <a:r>
                <a:rPr lang="en-US" altLang="zh-CN" sz="2000" b="1" kern="0" dirty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and final reports by the </a:t>
              </a:r>
              <a:r>
                <a:rPr lang="en-US" altLang="zh-CN" sz="2000" b="1" kern="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therapist</a:t>
              </a:r>
              <a:endParaRPr lang="zh-CN" altLang="en-US" sz="2000" b="1" kern="0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2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9050">
            <a:solidFill>
              <a:srgbClr val="002060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sp>
        <p:nvSpPr>
          <p:cNvPr id="3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9050">
            <a:solidFill>
              <a:srgbClr val="002060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270477" y="2102537"/>
            <a:ext cx="914955" cy="914955"/>
            <a:chOff x="6270477" y="2001439"/>
            <a:chExt cx="914955" cy="914955"/>
          </a:xfrm>
        </p:grpSpPr>
        <p:sp>
          <p:nvSpPr>
            <p:cNvPr id="8" name="椭圆 7"/>
            <p:cNvSpPr/>
            <p:nvPr/>
          </p:nvSpPr>
          <p:spPr>
            <a:xfrm>
              <a:off x="6270477" y="2001439"/>
              <a:ext cx="914955" cy="9149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9" name="Freeform 251"/>
            <p:cNvSpPr>
              <a:spLocks noEditPoints="1"/>
            </p:cNvSpPr>
            <p:nvPr/>
          </p:nvSpPr>
          <p:spPr bwMode="auto">
            <a:xfrm>
              <a:off x="6545116" y="2285464"/>
              <a:ext cx="365676" cy="342152"/>
            </a:xfrm>
            <a:custGeom>
              <a:avLst/>
              <a:gdLst>
                <a:gd name="T0" fmla="*/ 266 w 301"/>
                <a:gd name="T1" fmla="*/ 192 h 282"/>
                <a:gd name="T2" fmla="*/ 234 w 301"/>
                <a:gd name="T3" fmla="*/ 69 h 282"/>
                <a:gd name="T4" fmla="*/ 81 w 301"/>
                <a:gd name="T5" fmla="*/ 36 h 282"/>
                <a:gd name="T6" fmla="*/ 32 w 301"/>
                <a:gd name="T7" fmla="*/ 3 h 282"/>
                <a:gd name="T8" fmla="*/ 12 w 301"/>
                <a:gd name="T9" fmla="*/ 13 h 282"/>
                <a:gd name="T10" fmla="*/ 61 w 301"/>
                <a:gd name="T11" fmla="*/ 57 h 282"/>
                <a:gd name="T12" fmla="*/ 132 w 301"/>
                <a:gd name="T13" fmla="*/ 249 h 282"/>
                <a:gd name="T14" fmla="*/ 301 w 301"/>
                <a:gd name="T15" fmla="*/ 260 h 282"/>
                <a:gd name="T16" fmla="*/ 266 w 301"/>
                <a:gd name="T17" fmla="*/ 192 h 282"/>
                <a:gd name="T18" fmla="*/ 242 w 301"/>
                <a:gd name="T19" fmla="*/ 232 h 282"/>
                <a:gd name="T20" fmla="*/ 240 w 301"/>
                <a:gd name="T21" fmla="*/ 233 h 282"/>
                <a:gd name="T22" fmla="*/ 238 w 301"/>
                <a:gd name="T23" fmla="*/ 232 h 282"/>
                <a:gd name="T24" fmla="*/ 159 w 301"/>
                <a:gd name="T25" fmla="*/ 138 h 282"/>
                <a:gd name="T26" fmla="*/ 106 w 301"/>
                <a:gd name="T27" fmla="*/ 75 h 282"/>
                <a:gd name="T28" fmla="*/ 106 w 301"/>
                <a:gd name="T29" fmla="*/ 71 h 282"/>
                <a:gd name="T30" fmla="*/ 109 w 301"/>
                <a:gd name="T31" fmla="*/ 71 h 282"/>
                <a:gd name="T32" fmla="*/ 178 w 301"/>
                <a:gd name="T33" fmla="*/ 122 h 282"/>
                <a:gd name="T34" fmla="*/ 243 w 301"/>
                <a:gd name="T35" fmla="*/ 229 h 282"/>
                <a:gd name="T36" fmla="*/ 242 w 301"/>
                <a:gd name="T37" fmla="*/ 23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1" h="282">
                  <a:moveTo>
                    <a:pt x="266" y="192"/>
                  </a:moveTo>
                  <a:cubicBezTo>
                    <a:pt x="268" y="152"/>
                    <a:pt x="252" y="95"/>
                    <a:pt x="234" y="69"/>
                  </a:cubicBezTo>
                  <a:cubicBezTo>
                    <a:pt x="197" y="16"/>
                    <a:pt x="116" y="0"/>
                    <a:pt x="81" y="36"/>
                  </a:cubicBezTo>
                  <a:cubicBezTo>
                    <a:pt x="74" y="43"/>
                    <a:pt x="32" y="3"/>
                    <a:pt x="32" y="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61" y="57"/>
                    <a:pt x="0" y="152"/>
                    <a:pt x="132" y="249"/>
                  </a:cubicBezTo>
                  <a:cubicBezTo>
                    <a:pt x="177" y="282"/>
                    <a:pt x="241" y="269"/>
                    <a:pt x="301" y="260"/>
                  </a:cubicBezTo>
                  <a:cubicBezTo>
                    <a:pt x="301" y="260"/>
                    <a:pt x="265" y="248"/>
                    <a:pt x="266" y="192"/>
                  </a:cubicBezTo>
                  <a:close/>
                  <a:moveTo>
                    <a:pt x="242" y="232"/>
                  </a:moveTo>
                  <a:cubicBezTo>
                    <a:pt x="241" y="233"/>
                    <a:pt x="241" y="233"/>
                    <a:pt x="240" y="233"/>
                  </a:cubicBezTo>
                  <a:cubicBezTo>
                    <a:pt x="240" y="233"/>
                    <a:pt x="239" y="232"/>
                    <a:pt x="238" y="232"/>
                  </a:cubicBezTo>
                  <a:cubicBezTo>
                    <a:pt x="238" y="232"/>
                    <a:pt x="198" y="182"/>
                    <a:pt x="159" y="138"/>
                  </a:cubicBezTo>
                  <a:cubicBezTo>
                    <a:pt x="115" y="89"/>
                    <a:pt x="106" y="75"/>
                    <a:pt x="106" y="75"/>
                  </a:cubicBezTo>
                  <a:cubicBezTo>
                    <a:pt x="105" y="74"/>
                    <a:pt x="105" y="72"/>
                    <a:pt x="106" y="71"/>
                  </a:cubicBezTo>
                  <a:cubicBezTo>
                    <a:pt x="107" y="71"/>
                    <a:pt x="108" y="70"/>
                    <a:pt x="109" y="71"/>
                  </a:cubicBezTo>
                  <a:cubicBezTo>
                    <a:pt x="109" y="71"/>
                    <a:pt x="144" y="87"/>
                    <a:pt x="178" y="122"/>
                  </a:cubicBezTo>
                  <a:cubicBezTo>
                    <a:pt x="210" y="156"/>
                    <a:pt x="243" y="229"/>
                    <a:pt x="243" y="229"/>
                  </a:cubicBezTo>
                  <a:cubicBezTo>
                    <a:pt x="243" y="230"/>
                    <a:pt x="243" y="232"/>
                    <a:pt x="242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505829" y="2102537"/>
            <a:ext cx="914955" cy="914955"/>
            <a:chOff x="1505829" y="2041003"/>
            <a:chExt cx="914955" cy="914955"/>
          </a:xfrm>
        </p:grpSpPr>
        <p:sp>
          <p:nvSpPr>
            <p:cNvPr id="14" name="椭圆 13"/>
            <p:cNvSpPr/>
            <p:nvPr/>
          </p:nvSpPr>
          <p:spPr>
            <a:xfrm>
              <a:off x="1505829" y="2041003"/>
              <a:ext cx="914955" cy="9149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lt"/>
                <a:cs typeface="+mn-ea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774240" y="2321221"/>
              <a:ext cx="346429" cy="346430"/>
              <a:chOff x="817563" y="4075113"/>
              <a:chExt cx="257175" cy="257176"/>
            </a:xfrm>
            <a:solidFill>
              <a:schemeClr val="bg1"/>
            </a:solidFill>
          </p:grpSpPr>
          <p:sp>
            <p:nvSpPr>
              <p:cNvPr id="16" name="Freeform 408"/>
              <p:cNvSpPr>
                <a:spLocks/>
              </p:cNvSpPr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7" name="Freeform 409"/>
              <p:cNvSpPr>
                <a:spLocks/>
              </p:cNvSpPr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8" name="Freeform 410"/>
              <p:cNvSpPr>
                <a:spLocks/>
              </p:cNvSpPr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19" name="Freeform 411"/>
              <p:cNvSpPr>
                <a:spLocks/>
              </p:cNvSpPr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j-lt"/>
                  <a:cs typeface="+mn-ea"/>
                  <a:sym typeface="+mn-lt"/>
                </a:endParaRPr>
              </a:p>
            </p:txBody>
          </p:sp>
          <p:sp>
            <p:nvSpPr>
              <p:cNvPr id="20" name="Freeform 412"/>
              <p:cNvSpPr>
                <a:spLocks/>
              </p:cNvSpPr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j-lt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624223" y="2039855"/>
            <a:ext cx="3254471" cy="615553"/>
            <a:chOff x="2570623" y="2087460"/>
            <a:chExt cx="3254471" cy="615553"/>
          </a:xfrm>
        </p:grpSpPr>
        <p:sp>
          <p:nvSpPr>
            <p:cNvPr id="34" name="矩形 33"/>
            <p:cNvSpPr/>
            <p:nvPr/>
          </p:nvSpPr>
          <p:spPr>
            <a:xfrm>
              <a:off x="2629819" y="2259692"/>
              <a:ext cx="3085181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>
                <a:defRPr/>
              </a:pPr>
              <a:endParaRPr lang="en-US" altLang="zh-CN" sz="1400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2570623" y="2087460"/>
              <a:ext cx="3254471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 defTabSz="1219170">
                <a:defRPr/>
              </a:pPr>
              <a:r>
                <a:rPr lang="en-US" altLang="zh-CN" sz="2000" b="1" kern="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Progress reports on from Rehab </a:t>
              </a:r>
              <a:r>
                <a:rPr lang="en-US" altLang="zh-CN" sz="2000" b="1" kern="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T</a:t>
              </a:r>
              <a:r>
                <a:rPr lang="en-US" altLang="zh-CN" sz="2000" b="1" kern="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reatment 	</a:t>
              </a:r>
              <a:endParaRPr lang="zh-CN" altLang="en-US" sz="2000" b="1" kern="0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5786289" y="3486313"/>
            <a:ext cx="171450" cy="171450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lt"/>
              <a:cs typeface="+mn-ea"/>
              <a:sym typeface="+mn-lt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793548" y="341085"/>
            <a:ext cx="3254471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defTabSz="1219170">
              <a:defRPr/>
            </a:pPr>
            <a:r>
              <a:rPr lang="en-US" altLang="zh-CN" sz="2000" b="1" kern="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EVALUATION METHODS</a:t>
            </a:r>
            <a:endParaRPr lang="zh-CN" altLang="en-US" sz="2000" b="1" kern="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4874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1.85185E-6 L 2.29167E-6 1.85185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22 1.85185E-6 L -2.91667E-6 1.85185E-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864781" y="1316272"/>
            <a:ext cx="6589275" cy="1477328"/>
            <a:chOff x="6076006" y="1664021"/>
            <a:chExt cx="5230169" cy="1477328"/>
          </a:xfrm>
        </p:grpSpPr>
        <p:sp>
          <p:nvSpPr>
            <p:cNvPr id="22" name="文本框 21"/>
            <p:cNvSpPr txBox="1"/>
            <p:nvPr/>
          </p:nvSpPr>
          <p:spPr>
            <a:xfrm>
              <a:off x="6076006" y="1664021"/>
              <a:ext cx="4463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400" b="1" dirty="0"/>
                <a:t>Extent of goal </a:t>
              </a:r>
              <a:r>
                <a:rPr lang="en-US" sz="2400" b="1" dirty="0" smtClean="0"/>
                <a:t>attainment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076007" y="2125686"/>
              <a:ext cx="523016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buFont typeface="Wingdings" panose="05000000000000000000" pitchFamily="2" charset="2"/>
                <a:buChar char="q"/>
                <a:defRPr/>
              </a:pPr>
              <a:r>
                <a:rPr lang="en-US" altLang="zh-CN" sz="200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The Agency acknowledged a 95% goal achievement rate in engaging with the client and provision of relevant interventions </a:t>
              </a:r>
              <a:endParaRPr lang="en-US" altLang="zh-CN" sz="2000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794704" y="3991535"/>
            <a:ext cx="7076164" cy="1077218"/>
            <a:chOff x="6076006" y="1756354"/>
            <a:chExt cx="5230169" cy="1077218"/>
          </a:xfrm>
        </p:grpSpPr>
        <p:sp>
          <p:nvSpPr>
            <p:cNvPr id="26" name="文本框 25"/>
            <p:cNvSpPr txBox="1"/>
            <p:nvPr/>
          </p:nvSpPr>
          <p:spPr>
            <a:xfrm>
              <a:off x="6076006" y="1756354"/>
              <a:ext cx="48792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400" b="1" dirty="0"/>
                <a:t>Documentation requirements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076007" y="2125686"/>
              <a:ext cx="523016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buFont typeface="Wingdings" panose="05000000000000000000" pitchFamily="2" charset="2"/>
                <a:buChar char="v"/>
                <a:defRPr/>
              </a:pPr>
              <a:r>
                <a:rPr lang="en-US" altLang="zh-CN" sz="2000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Progress and final reports from both the rehabilitation center and the cognitive behavioral therapist. </a:t>
              </a:r>
              <a:endParaRPr lang="en-US" altLang="zh-CN" sz="2000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5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897" y="2263015"/>
            <a:ext cx="1681316" cy="1643713"/>
          </a:xfrm>
          <a:prstGeom prst="rect">
            <a:avLst/>
          </a:prstGeom>
        </p:spPr>
      </p:pic>
      <p:sp>
        <p:nvSpPr>
          <p:cNvPr id="8" name="文本框 1"/>
          <p:cNvSpPr txBox="1"/>
          <p:nvPr/>
        </p:nvSpPr>
        <p:spPr>
          <a:xfrm>
            <a:off x="3367549" y="2530873"/>
            <a:ext cx="14060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6</a:t>
            </a:r>
            <a:endParaRPr lang="zh-CN" altLang="en-US" sz="66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9" name="矩形 3"/>
          <p:cNvSpPr/>
          <p:nvPr/>
        </p:nvSpPr>
        <p:spPr>
          <a:xfrm>
            <a:off x="4773562" y="2700150"/>
            <a:ext cx="6553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TERMINATION</a:t>
            </a:r>
            <a:endParaRPr lang="zh-CN" alt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271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652200" y="1371781"/>
            <a:ext cx="9985618" cy="2215991"/>
            <a:chOff x="6076006" y="1664021"/>
            <a:chExt cx="5230169" cy="2215991"/>
          </a:xfrm>
        </p:grpSpPr>
        <p:sp>
          <p:nvSpPr>
            <p:cNvPr id="22" name="文本框 21"/>
            <p:cNvSpPr txBox="1"/>
            <p:nvPr/>
          </p:nvSpPr>
          <p:spPr>
            <a:xfrm>
              <a:off x="6076006" y="1664021"/>
              <a:ext cx="4463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400" b="1" dirty="0" smtClean="0"/>
                <a:t>Type of  Termination 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076007" y="2125686"/>
              <a:ext cx="5230168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Tx/>
                <a:buChar char="-"/>
                <a:defRPr/>
              </a:pPr>
              <a:r>
                <a:rPr lang="en-US" altLang="zh-CN" dirty="0" smtClean="0">
                  <a:solidFill>
                    <a:srgbClr val="002060"/>
                  </a:solidFill>
                  <a:latin typeface="+mj-lt"/>
                  <a:cs typeface="+mn-ea"/>
                  <a:sym typeface="+mn-lt"/>
                </a:rPr>
                <a:t>T</a:t>
              </a:r>
              <a:r>
                <a:rPr lang="en-US" dirty="0" smtClean="0"/>
                <a:t>ermination </a:t>
              </a:r>
              <a:r>
                <a:rPr lang="en-US" dirty="0"/>
                <a:t>was client-initiated due to the achievement of the set objectives at the beginning. </a:t>
              </a:r>
              <a:endParaRPr lang="en-US" dirty="0" smtClean="0"/>
            </a:p>
            <a:p>
              <a:pPr marL="285750" indent="-285750">
                <a:buFontTx/>
                <a:buChar char="-"/>
                <a:defRPr/>
              </a:pPr>
              <a:r>
                <a:rPr lang="en-US" dirty="0" smtClean="0"/>
                <a:t>Over </a:t>
              </a:r>
              <a:r>
                <a:rPr lang="en-US" dirty="0"/>
                <a:t>time, there were progress reviews to determine if the goals were being achieved. </a:t>
              </a:r>
              <a:endParaRPr lang="en-US" dirty="0" smtClean="0"/>
            </a:p>
            <a:p>
              <a:pPr marL="285750" indent="-285750">
                <a:buFontTx/>
                <a:buChar char="-"/>
                <a:defRPr/>
              </a:pPr>
              <a:r>
                <a:rPr lang="en-US" dirty="0" smtClean="0"/>
                <a:t>As </a:t>
              </a:r>
              <a:r>
                <a:rPr lang="en-US" dirty="0"/>
                <a:t>it occurred, the client was freer and quicker in achieving goals set jointly by the counselor and social work professionals. </a:t>
              </a:r>
              <a:endParaRPr lang="en-US" dirty="0" smtClean="0"/>
            </a:p>
            <a:p>
              <a:pPr marL="285750" indent="-285750">
                <a:buFontTx/>
                <a:buChar char="-"/>
                <a:defRPr/>
              </a:pPr>
              <a:r>
                <a:rPr lang="en-US" dirty="0" smtClean="0"/>
                <a:t>Ultimately</a:t>
              </a:r>
              <a:r>
                <a:rPr lang="en-US" dirty="0"/>
                <a:t>, the client saw that the goals had been met and it was time to end the service. </a:t>
              </a:r>
            </a:p>
            <a:p>
              <a:pPr lvl="0">
                <a:defRPr/>
              </a:pPr>
              <a:endParaRPr lang="en-US" altLang="zh-CN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42501" y="4049437"/>
            <a:ext cx="9789675" cy="1661994"/>
            <a:chOff x="6076006" y="1664021"/>
            <a:chExt cx="5230169" cy="1661994"/>
          </a:xfrm>
        </p:grpSpPr>
        <p:sp>
          <p:nvSpPr>
            <p:cNvPr id="26" name="文本框 25"/>
            <p:cNvSpPr txBox="1"/>
            <p:nvPr/>
          </p:nvSpPr>
          <p:spPr>
            <a:xfrm>
              <a:off x="6076006" y="1664021"/>
              <a:ext cx="48792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400" b="1" dirty="0" smtClean="0"/>
                <a:t>Dealing with Termination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076007" y="2125686"/>
              <a:ext cx="523016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buFontTx/>
                <a:buChar char="-"/>
                <a:defRPr/>
              </a:pPr>
              <a:r>
                <a:rPr lang="en-US" altLang="zh-CN" dirty="0" smtClean="0">
                  <a:sym typeface="+mn-lt"/>
                </a:rPr>
                <a:t>Transition was smooth and</a:t>
              </a:r>
              <a:r>
                <a:rPr lang="en-US" dirty="0" smtClean="0"/>
                <a:t> termination had minimal adverse impacts on the client.</a:t>
              </a:r>
            </a:p>
            <a:p>
              <a:pPr marL="285750" lvl="0" indent="-285750">
                <a:buFontTx/>
                <a:buChar char="-"/>
                <a:defRPr/>
              </a:pPr>
              <a:r>
                <a:rPr lang="en-US" dirty="0" smtClean="0"/>
                <a:t>Since it was client-initiated, it was relatively easy on the client with a promise of further liaison in case she needed help</a:t>
              </a:r>
            </a:p>
            <a:p>
              <a:pPr marL="285750" lvl="0" indent="-285750">
                <a:buFontTx/>
                <a:buChar char="-"/>
                <a:defRPr/>
              </a:pPr>
              <a:endParaRPr lang="en-US" altLang="zh-CN" dirty="0">
                <a:solidFill>
                  <a:srgbClr val="002060"/>
                </a:solidFill>
                <a:latin typeface="+mj-lt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5489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652200" y="1371781"/>
            <a:ext cx="9379976" cy="2092881"/>
            <a:chOff x="6076006" y="1664021"/>
            <a:chExt cx="5230169" cy="2092881"/>
          </a:xfrm>
        </p:grpSpPr>
        <p:sp>
          <p:nvSpPr>
            <p:cNvPr id="22" name="文本框 21"/>
            <p:cNvSpPr txBox="1"/>
            <p:nvPr/>
          </p:nvSpPr>
          <p:spPr>
            <a:xfrm>
              <a:off x="6076006" y="1664021"/>
              <a:ext cx="4463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400" b="1" dirty="0" smtClean="0"/>
                <a:t>Transfer 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076007" y="2125686"/>
              <a:ext cx="5230168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  <a:defRPr/>
              </a:pPr>
              <a:r>
                <a:rPr lang="en-US" altLang="zh-CN" sz="2000" dirty="0" smtClean="0">
                  <a:latin typeface="+mj-lt"/>
                  <a:cs typeface="+mn-ea"/>
                  <a:sym typeface="+mn-lt"/>
                </a:rPr>
                <a:t>Upon review of the client’s reports and overall behavior, the client was de-attached from the rehabilitation center. </a:t>
              </a:r>
            </a:p>
            <a:p>
              <a:pPr>
                <a:defRPr/>
              </a:pPr>
              <a:endParaRPr lang="en-US" altLang="zh-CN" sz="2000" dirty="0" smtClean="0">
                <a:latin typeface="+mj-lt"/>
                <a:cs typeface="+mn-ea"/>
                <a:sym typeface="+mn-lt"/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  <a:defRPr/>
              </a:pPr>
              <a:r>
                <a:rPr lang="en-US" altLang="zh-CN" sz="2000" dirty="0" smtClean="0">
                  <a:latin typeface="+mj-lt"/>
                  <a:cs typeface="+mn-ea"/>
                  <a:sym typeface="+mn-lt"/>
                </a:rPr>
                <a:t>The sessions with the counseling psychologists also came to an end by the fourteenth week. </a:t>
              </a:r>
              <a:endParaRPr lang="en-US" altLang="zh-CN" sz="2000" dirty="0">
                <a:latin typeface="+mj-lt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42501" y="4049437"/>
            <a:ext cx="9789675" cy="2215991"/>
            <a:chOff x="6076006" y="1664021"/>
            <a:chExt cx="5230169" cy="2215991"/>
          </a:xfrm>
        </p:grpSpPr>
        <p:sp>
          <p:nvSpPr>
            <p:cNvPr id="26" name="文本框 25"/>
            <p:cNvSpPr txBox="1"/>
            <p:nvPr/>
          </p:nvSpPr>
          <p:spPr>
            <a:xfrm>
              <a:off x="6076006" y="1664021"/>
              <a:ext cx="48792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400" b="1" dirty="0" smtClean="0"/>
                <a:t>Follow-up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076007" y="2125686"/>
              <a:ext cx="5230168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buFont typeface="Wingdings" panose="05000000000000000000" pitchFamily="2" charset="2"/>
                <a:buChar char="v"/>
                <a:defRPr/>
              </a:pPr>
              <a:r>
                <a:rPr lang="en-US" altLang="zh-CN" dirty="0" smtClean="0">
                  <a:sym typeface="+mn-lt"/>
                </a:rPr>
                <a:t>There was solid reassurance from the social work professionals</a:t>
              </a:r>
              <a:r>
                <a:rPr lang="en-US" altLang="zh-CN" dirty="0" smtClean="0">
                  <a:sym typeface="+mn-lt"/>
                </a:rPr>
                <a:t>, and medical experts that the client was free to reach up to them incase of relapse of any other problem. </a:t>
              </a:r>
            </a:p>
            <a:p>
              <a:pPr marL="285750" lvl="0" indent="-285750">
                <a:buFont typeface="Wingdings" panose="05000000000000000000" pitchFamily="2" charset="2"/>
                <a:buChar char="v"/>
                <a:defRPr/>
              </a:pPr>
              <a:r>
                <a:rPr lang="en-US" altLang="zh-CN" dirty="0" smtClean="0">
                  <a:latin typeface="+mj-lt"/>
                  <a:cs typeface="+mn-ea"/>
                  <a:sym typeface="+mn-lt"/>
                </a:rPr>
                <a:t>There were toll free numbers to seek help and the client was encouraged to visit the agency at any time. </a:t>
              </a:r>
            </a:p>
            <a:p>
              <a:pPr marL="285750" lvl="0" indent="-285750">
                <a:buFont typeface="Wingdings" panose="05000000000000000000" pitchFamily="2" charset="2"/>
                <a:buChar char="v"/>
                <a:defRPr/>
              </a:pPr>
              <a:r>
                <a:rPr lang="en-US" altLang="zh-CN" dirty="0" smtClean="0">
                  <a:latin typeface="+mj-lt"/>
                  <a:cs typeface="+mn-ea"/>
                  <a:sym typeface="+mn-lt"/>
                </a:rPr>
                <a:t>Follow-up reports were written to show the client’s progress after termination of the contract with the agency</a:t>
              </a:r>
              <a:endParaRPr lang="en-US" altLang="zh-CN" dirty="0">
                <a:latin typeface="+mj-lt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8664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7"/>
          <p:cNvSpPr txBox="1"/>
          <p:nvPr/>
        </p:nvSpPr>
        <p:spPr>
          <a:xfrm>
            <a:off x="3349111" y="2104508"/>
            <a:ext cx="8767917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ea"/>
                <a:sym typeface="+mn-lt"/>
              </a:rPr>
              <a:t>End of Presentation</a:t>
            </a:r>
            <a:endParaRPr lang="zh-CN" alt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+mn-ea"/>
              <a:sym typeface="+mn-lt"/>
            </a:endParaRPr>
          </a:p>
        </p:txBody>
      </p:sp>
      <p:sp>
        <p:nvSpPr>
          <p:cNvPr id="7" name="文本框 2"/>
          <p:cNvSpPr txBox="1"/>
          <p:nvPr/>
        </p:nvSpPr>
        <p:spPr>
          <a:xfrm>
            <a:off x="4333568" y="3292376"/>
            <a:ext cx="67990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002060"/>
                </a:solidFill>
                <a:latin typeface="+mj-lt"/>
                <a:cs typeface="+mn-ea"/>
                <a:sym typeface="+mn-lt"/>
              </a:rPr>
              <a:t>Thank you!</a:t>
            </a:r>
            <a:endParaRPr lang="zh-CN" altLang="en-US" sz="4000" dirty="0">
              <a:solidFill>
                <a:srgbClr val="002060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8098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Marbling Art PPT Slides，Freepptbackgrounds.n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2060"/>
            </a:solidFill>
            <a:latin typeface="华文行楷" panose="02010800040101010101" pitchFamily="2" charset="-122"/>
            <a:ea typeface="华文行楷" panose="02010800040101010101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946</Words>
  <Application>Microsoft Office PowerPoint</Application>
  <PresentationFormat>Widescreen</PresentationFormat>
  <Paragraphs>132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微软雅黑</vt:lpstr>
      <vt:lpstr>宋体</vt:lpstr>
      <vt:lpstr>Arial</vt:lpstr>
      <vt:lpstr>Calibri</vt:lpstr>
      <vt:lpstr>Gill Sans MT</vt:lpstr>
      <vt:lpstr>Helvetica</vt:lpstr>
      <vt:lpstr>华文中宋</vt:lpstr>
      <vt:lpstr>Wingdings</vt:lpstr>
      <vt:lpstr>等线</vt:lpstr>
      <vt:lpstr>Marbling Art PPT Slides，Freepptbackgrounds.net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Freepptbackgrounds.net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Marbling Art PPT Slides</dc:title>
  <dc:subject>Powerpoint Template</dc:subject>
  <dc:creator>Freepptbackgrounds.net</dc:creator>
  <cp:keywords>Marbling Art PPT Slides</cp:keywords>
  <dc:description>Marbling Art PPT Slides_x000d_
www.freepptbackgrounds.net</dc:description>
  <cp:lastModifiedBy>USER</cp:lastModifiedBy>
  <cp:revision>44</cp:revision>
  <dcterms:created xsi:type="dcterms:W3CDTF">2017-05-11T13:31:18Z</dcterms:created>
  <dcterms:modified xsi:type="dcterms:W3CDTF">2021-04-05T13:05:09Z</dcterms:modified>
</cp:coreProperties>
</file>